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7" r:id="rId9"/>
    <p:sldId id="268" r:id="rId10"/>
    <p:sldId id="26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35DB4DB-24D1-4F81-A7B7-CECE38A994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15F011-2645-4755-8442-35DFC4BFE5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EEA0E-5D51-4F4A-878E-F91375B1923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C1C0911-78E1-4936-9F8B-A349CE75AF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262353D-2EA7-4330-9E23-C6661214E3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0C1A4-7107-470F-893A-EA5FF3403CF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140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1674A-FC04-4173-8089-0DA07341B9E0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C574-AE26-4189-A3EE-9BBAC270AE5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58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C574-AE26-4189-A3EE-9BBAC270AE5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760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3CF453-16DE-4756-B431-580395FADE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A88B1C-700C-4947-AB38-7AE0393B2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753739-F3D0-4D3A-9DF6-4DD7C72E4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89BA37C-269C-4890-AE54-7E96B055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F9E684-D131-4D1D-B67E-8465D17AF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140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D69366-ECFC-4684-8E00-4B0875D6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806F2D-A106-46F6-9A22-F604242DC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C3D127F-F0B7-4EB6-BD36-4B5E7989B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FA9351-52A5-4A7C-87D3-21D36E7F0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3D3A6A-19CC-42EA-AF52-D2DB13014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2288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A35208D-C0A1-4854-9C44-3ECBC61AC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A0FDC46-38A4-43CF-9595-85F8E3E2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2092B7-98E5-4737-B766-FC2F1170A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603F1A-3C46-4935-84D9-9A7338569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121CA7-9CC7-4236-8587-5DED61239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2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4F651F-F904-4F05-BC8D-509EE7A1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6C4AB-A57C-4F9C-A0E6-E7F685E9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1149"/>
            <a:ext cx="10515600" cy="529581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5603A87-D7C7-444A-8B26-4EC41F2A5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B15BD5-69CC-405F-9EF2-F39AD1BE3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8E54A8-EEF6-48C3-B940-A653DE6B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918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C15FE-A8D5-4D9F-8AD3-06CE6B43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C65259E-A2E6-42E3-8F87-D01930DA2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CC498B-F783-41C7-A5F0-3BB29BA2B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5338E8-05F2-48E4-9549-FAE68729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35DCFC-38BB-4C4C-A422-8DA09980E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575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DEFD8D-5977-4DE9-B701-8B427D44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5C681E-2317-402E-90A9-ED18AD54D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D0B89D9-D936-4751-AA6A-1B186623DB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15AB9A6-6202-4DA6-AB7F-BA09E845A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A92F7C-94E2-4F52-9022-A3EB467C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DE3A04-56C3-4244-8F8C-B84C86809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2745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0D15A-8E97-47E6-9B8B-FAA9AEBB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366C388-860C-4793-9A86-C464B0412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228B527-50FD-428C-834A-1B9CB701E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95119D1-89C3-410F-96D9-AF5260A20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689ED1-D230-4BE0-9232-FB17234048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D162B3A-7594-4D10-83A1-5E6124351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3F51BE7-363F-43C9-9367-C12912CD7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1027EBA-C7A1-496B-BD89-7C360545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460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C4CD80-7EFD-4DF7-8DCC-A1DF7A18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5F903F7-090C-496E-8BA6-49F33EEF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B709D5-394C-49B1-8622-F02A6BB0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E4532-F887-40E2-8824-739B97FC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586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EC49CDE-7371-4A24-AF8D-9FDF9774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87965C-73A5-4724-A45F-2307F629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C91017-8CBE-4B75-BF8A-9180BF7B6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306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0C220A-5FBC-45E6-8547-D3252658A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0AB0F7-F906-4666-A324-603E79A7B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378D0D-08C7-4048-912B-31ED126D4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3F4E57-AA9E-4FAF-BADF-24BCB184E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E144C6-0ACB-4F1D-88E9-DA1B53321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C636FFA-691D-4D98-A727-459769E3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28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5384C7-9C08-4379-A538-D57EEE1F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4C22155-88CD-48CE-8127-0105D3FCA4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7728EAB-3344-4F92-9CB6-6A017BE66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86B31FE-9E07-472C-B5B7-388D093B4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C2E542-697E-42A4-8C39-C4F2E4CB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90EDE0-4597-4A5E-98E0-F393DD7A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464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C327D76-031D-487A-B03B-4CD8BA17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BC400DB-7430-4B16-83D1-CF7954CF7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AA06C3-021D-44E0-AF94-94D9469F0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E3BFD-DD81-4A5C-8BBA-4A2CF9AF8767}" type="datetimeFigureOut">
              <a:rPr lang="zh-TW" altLang="en-US" smtClean="0"/>
              <a:t>2019/8/21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47AD47-9B55-4E32-8724-0D3E1BD05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BE6CF6-BECC-462B-AD42-4B9B735DD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D0A37-0D5F-4F2E-8E98-317CBA3AF8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61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17CA5-A395-43DA-B2B5-9C59B1998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Satellite farm </a:t>
            </a:r>
            <a:r>
              <a:rPr lang="zh-TW" altLang="en-US" dirty="0"/>
              <a:t>程式使用說明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3CD01A6-8812-4FB2-B430-A89CB0736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Aug, 2019</a:t>
            </a:r>
          </a:p>
          <a:p>
            <a:r>
              <a:rPr lang="zh-TW" altLang="en-US" dirty="0"/>
              <a:t>黃梓育</a:t>
            </a:r>
          </a:p>
        </p:txBody>
      </p:sp>
    </p:spTree>
    <p:extLst>
      <p:ext uri="{BB962C8B-B14F-4D97-AF65-F5344CB8AC3E}">
        <p14:creationId xmlns:p14="http://schemas.microsoft.com/office/powerpoint/2010/main" val="4273890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D47DF4-69A3-4FA0-B8BA-969D42C5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Plot training history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2D74EE-8B2C-487B-94B1-32C711069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Analysis the </a:t>
            </a:r>
            <a:r>
              <a:rPr lang="en-US" altLang="zh-TW" dirty="0" err="1"/>
              <a:t>IoU</a:t>
            </a:r>
            <a:r>
              <a:rPr lang="en-US" altLang="zh-TW" dirty="0"/>
              <a:t> (Intersect over union) or loss value of each epoch.</a:t>
            </a:r>
          </a:p>
          <a:p>
            <a:r>
              <a:rPr lang="en-US" altLang="zh-TW" dirty="0"/>
              <a:t>Change the </a:t>
            </a:r>
            <a:r>
              <a:rPr lang="en-US" altLang="zh-TW" dirty="0" err="1"/>
              <a:t>model_path</a:t>
            </a:r>
            <a:r>
              <a:rPr lang="en-US" altLang="zh-TW" dirty="0"/>
              <a:t> to check another model result.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34F284-AB30-4F23-BD68-B310C799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79" y="1710643"/>
            <a:ext cx="8348846" cy="2333336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35D4FE5-FC21-45FB-B70B-ACE7FDC03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779" y="4144034"/>
            <a:ext cx="8348846" cy="23488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B8DD885-9BEC-4707-9692-BA53F2B96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51" y="1266144"/>
            <a:ext cx="55245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4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標題 1">
            <a:extLst>
              <a:ext uri="{FF2B5EF4-FFF2-40B4-BE49-F238E27FC236}">
                <a16:creationId xmlns:a16="http://schemas.microsoft.com/office/drawing/2014/main" id="{4050B3F1-8B92-4A47-8565-DF3189D129CA}"/>
              </a:ext>
            </a:extLst>
          </p:cNvPr>
          <p:cNvSpPr>
            <a:spLocks noGrp="1"/>
          </p:cNvSpPr>
          <p:nvPr/>
        </p:nvSpPr>
        <p:spPr>
          <a:xfrm>
            <a:off x="829664" y="387012"/>
            <a:ext cx="10617678" cy="783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/>
              <a:t>Code Architecture</a:t>
            </a:r>
            <a:endParaRPr lang="zh-TW" altLang="en-US" sz="28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AEE7B39-C413-4CF6-B592-2605D205B307}"/>
              </a:ext>
            </a:extLst>
          </p:cNvPr>
          <p:cNvSpPr/>
          <p:nvPr/>
        </p:nvSpPr>
        <p:spPr>
          <a:xfrm>
            <a:off x="4682077" y="1398946"/>
            <a:ext cx="1690777" cy="6038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main.py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2B202C3-500B-419B-B27D-C3728C59A6E6}"/>
              </a:ext>
            </a:extLst>
          </p:cNvPr>
          <p:cNvSpPr/>
          <p:nvPr/>
        </p:nvSpPr>
        <p:spPr>
          <a:xfrm>
            <a:off x="4682077" y="3506528"/>
            <a:ext cx="1690777" cy="60384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ziyu_model.py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988EDC2-A616-49B0-AC00-43437CEF1CEE}"/>
              </a:ext>
            </a:extLst>
          </p:cNvPr>
          <p:cNvSpPr/>
          <p:nvPr/>
        </p:nvSpPr>
        <p:spPr>
          <a:xfrm>
            <a:off x="4682077" y="4412302"/>
            <a:ext cx="1690777" cy="60384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train.py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7579B80-33BD-41C7-AF67-6A73835FBDB3}"/>
              </a:ext>
            </a:extLst>
          </p:cNvPr>
          <p:cNvSpPr/>
          <p:nvPr/>
        </p:nvSpPr>
        <p:spPr>
          <a:xfrm>
            <a:off x="7432286" y="3506529"/>
            <a:ext cx="1690777" cy="60384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evaluate.py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911BFCE-3B4E-425F-B46B-83EECC10B775}"/>
              </a:ext>
            </a:extLst>
          </p:cNvPr>
          <p:cNvSpPr/>
          <p:nvPr/>
        </p:nvSpPr>
        <p:spPr>
          <a:xfrm>
            <a:off x="4682077" y="2529589"/>
            <a:ext cx="1690777" cy="60384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data_parser.py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1F85CEFB-CD05-445A-9DE5-97A895D6BB63}"/>
              </a:ext>
            </a:extLst>
          </p:cNvPr>
          <p:cNvCxnSpPr>
            <a:stCxn id="37" idx="2"/>
            <a:endCxn id="42" idx="0"/>
          </p:cNvCxnSpPr>
          <p:nvPr/>
        </p:nvCxnSpPr>
        <p:spPr>
          <a:xfrm>
            <a:off x="5527466" y="2002795"/>
            <a:ext cx="0" cy="5267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684B754B-999D-43D3-83C2-4C8C144E688C}"/>
              </a:ext>
            </a:extLst>
          </p:cNvPr>
          <p:cNvCxnSpPr>
            <a:cxnSpLocks/>
            <a:stCxn id="42" idx="2"/>
            <a:endCxn id="38" idx="0"/>
          </p:cNvCxnSpPr>
          <p:nvPr/>
        </p:nvCxnSpPr>
        <p:spPr>
          <a:xfrm>
            <a:off x="5527466" y="3133438"/>
            <a:ext cx="0" cy="373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658169E7-7DE5-4929-B09A-4642B97AAD40}"/>
              </a:ext>
            </a:extLst>
          </p:cNvPr>
          <p:cNvCxnSpPr>
            <a:stCxn id="42" idx="2"/>
            <a:endCxn id="40" idx="0"/>
          </p:cNvCxnSpPr>
          <p:nvPr/>
        </p:nvCxnSpPr>
        <p:spPr>
          <a:xfrm>
            <a:off x="5527466" y="3133438"/>
            <a:ext cx="2750209" cy="3730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FB50300D-98E2-463D-AB7F-01CFCC6388F7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5527466" y="4110377"/>
            <a:ext cx="0" cy="3019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弧形接點 64">
            <a:extLst>
              <a:ext uri="{FF2B5EF4-FFF2-40B4-BE49-F238E27FC236}">
                <a16:creationId xmlns:a16="http://schemas.microsoft.com/office/drawing/2014/main" id="{72B2AA47-A766-4FFE-8367-058396389019}"/>
              </a:ext>
            </a:extLst>
          </p:cNvPr>
          <p:cNvCxnSpPr>
            <a:cxnSpLocks/>
            <a:stCxn id="33" idx="1"/>
            <a:endCxn id="39" idx="3"/>
          </p:cNvCxnSpPr>
          <p:nvPr/>
        </p:nvCxnSpPr>
        <p:spPr>
          <a:xfrm rot="10800000" flipV="1">
            <a:off x="6372854" y="4714225"/>
            <a:ext cx="1059432" cy="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A3DA47E3-95D1-4DC9-8864-AB409BFBE075}"/>
              </a:ext>
            </a:extLst>
          </p:cNvPr>
          <p:cNvGrpSpPr/>
          <p:nvPr/>
        </p:nvGrpSpPr>
        <p:grpSpPr>
          <a:xfrm>
            <a:off x="764067" y="5547525"/>
            <a:ext cx="5797354" cy="923462"/>
            <a:chOff x="772603" y="5525638"/>
            <a:chExt cx="5797354" cy="923462"/>
          </a:xfrm>
        </p:grpSpPr>
        <p:grpSp>
          <p:nvGrpSpPr>
            <p:cNvPr id="58" name="群組 57">
              <a:extLst>
                <a:ext uri="{FF2B5EF4-FFF2-40B4-BE49-F238E27FC236}">
                  <a16:creationId xmlns:a16="http://schemas.microsoft.com/office/drawing/2014/main" id="{EB7E0F21-91B8-43FE-850E-A71EF5A42BDE}"/>
                </a:ext>
              </a:extLst>
            </p:cNvPr>
            <p:cNvGrpSpPr/>
            <p:nvPr/>
          </p:nvGrpSpPr>
          <p:grpSpPr>
            <a:xfrm>
              <a:off x="772603" y="5904805"/>
              <a:ext cx="5797354" cy="544295"/>
              <a:chOff x="772603" y="5904805"/>
              <a:chExt cx="5797354" cy="544295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F88A4430-17F2-4C51-8359-438CA314DAB5}"/>
                  </a:ext>
                </a:extLst>
              </p:cNvPr>
              <p:cNvSpPr/>
              <p:nvPr/>
            </p:nvSpPr>
            <p:spPr>
              <a:xfrm>
                <a:off x="2771280" y="5909100"/>
                <a:ext cx="1800000" cy="540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Folder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BCC2A3BC-7A9F-414C-81C7-B0D81B46DECE}"/>
                  </a:ext>
                </a:extLst>
              </p:cNvPr>
              <p:cNvSpPr/>
              <p:nvPr/>
            </p:nvSpPr>
            <p:spPr>
              <a:xfrm>
                <a:off x="4769957" y="5904805"/>
                <a:ext cx="1800000" cy="540000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Operation function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AF20464D-C461-438E-92A6-C4E8E9A3CD74}"/>
                  </a:ext>
                </a:extLst>
              </p:cNvPr>
              <p:cNvSpPr/>
              <p:nvPr/>
            </p:nvSpPr>
            <p:spPr>
              <a:xfrm>
                <a:off x="772603" y="5904805"/>
                <a:ext cx="1800000" cy="54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TW" dirty="0">
                    <a:solidFill>
                      <a:schemeClr val="tx1"/>
                    </a:solidFill>
                  </a:rPr>
                  <a:t>Execution file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9" name="文字方塊 85">
              <a:extLst>
                <a:ext uri="{FF2B5EF4-FFF2-40B4-BE49-F238E27FC236}">
                  <a16:creationId xmlns:a16="http://schemas.microsoft.com/office/drawing/2014/main" id="{B26E4AA8-6CCE-4959-B596-86BC51A9648B}"/>
                </a:ext>
              </a:extLst>
            </p:cNvPr>
            <p:cNvSpPr txBox="1"/>
            <p:nvPr/>
          </p:nvSpPr>
          <p:spPr>
            <a:xfrm>
              <a:off x="772603" y="5525638"/>
              <a:ext cx="21862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dirty="0"/>
                <a:t>Graph definition:</a:t>
              </a:r>
              <a:endParaRPr lang="zh-TW" altLang="en-US" dirty="0"/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9B13E2BB-DC53-442F-825C-0DC67023314A}"/>
              </a:ext>
            </a:extLst>
          </p:cNvPr>
          <p:cNvGrpSpPr/>
          <p:nvPr/>
        </p:nvGrpSpPr>
        <p:grpSpPr>
          <a:xfrm>
            <a:off x="3888418" y="2304719"/>
            <a:ext cx="7070969" cy="2846717"/>
            <a:chOff x="3888418" y="2304719"/>
            <a:chExt cx="7070969" cy="284671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68F2212-5FE3-4CEE-B35D-51951D0B876C}"/>
                </a:ext>
              </a:extLst>
            </p:cNvPr>
            <p:cNvSpPr/>
            <p:nvPr/>
          </p:nvSpPr>
          <p:spPr>
            <a:xfrm>
              <a:off x="3888418" y="2304720"/>
              <a:ext cx="7070969" cy="28467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182ACAD5-6007-4CD4-A7F0-5E7630894EC8}"/>
                </a:ext>
              </a:extLst>
            </p:cNvPr>
            <p:cNvSpPr txBox="1"/>
            <p:nvPr/>
          </p:nvSpPr>
          <p:spPr>
            <a:xfrm>
              <a:off x="10470151" y="2304719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err="1"/>
                <a:t>util</a:t>
              </a:r>
              <a:endParaRPr lang="zh-TW" altLang="en-US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03DA86FD-B9B6-406E-94A9-2912CA20E195}"/>
              </a:ext>
            </a:extLst>
          </p:cNvPr>
          <p:cNvGrpSpPr/>
          <p:nvPr/>
        </p:nvGrpSpPr>
        <p:grpSpPr>
          <a:xfrm>
            <a:off x="625761" y="2002795"/>
            <a:ext cx="2995255" cy="3148642"/>
            <a:chOff x="625761" y="2304719"/>
            <a:chExt cx="2995255" cy="284671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F56B210-E28C-4D40-8EE4-507A65C678E9}"/>
                </a:ext>
              </a:extLst>
            </p:cNvPr>
            <p:cNvSpPr/>
            <p:nvPr/>
          </p:nvSpPr>
          <p:spPr>
            <a:xfrm>
              <a:off x="625761" y="2304720"/>
              <a:ext cx="2995255" cy="28467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TW" altLang="en-US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256625DE-D8EF-4996-9404-98BF60F48463}"/>
                </a:ext>
              </a:extLst>
            </p:cNvPr>
            <p:cNvSpPr txBox="1"/>
            <p:nvPr/>
          </p:nvSpPr>
          <p:spPr>
            <a:xfrm>
              <a:off x="2705894" y="2304719"/>
              <a:ext cx="915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analysis</a:t>
              </a:r>
              <a:endParaRPr lang="zh-TW" altLang="en-US" dirty="0"/>
            </a:p>
          </p:txBody>
        </p: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356D418B-A485-4BA7-862E-06555D60B2DB}"/>
              </a:ext>
            </a:extLst>
          </p:cNvPr>
          <p:cNvSpPr/>
          <p:nvPr/>
        </p:nvSpPr>
        <p:spPr>
          <a:xfrm>
            <a:off x="7432286" y="4412302"/>
            <a:ext cx="1690776" cy="6038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loss.py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D0A762DB-7750-4A4C-812D-A62B4AD6EAEA}"/>
              </a:ext>
            </a:extLst>
          </p:cNvPr>
          <p:cNvGrpSpPr/>
          <p:nvPr/>
        </p:nvGrpSpPr>
        <p:grpSpPr>
          <a:xfrm>
            <a:off x="747643" y="2489385"/>
            <a:ext cx="2751490" cy="2562977"/>
            <a:chOff x="764067" y="1869685"/>
            <a:chExt cx="2751490" cy="2562977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1919BDC-4B63-4879-B6F7-7CE9FBF36CB4}"/>
                </a:ext>
              </a:extLst>
            </p:cNvPr>
            <p:cNvSpPr/>
            <p:nvPr/>
          </p:nvSpPr>
          <p:spPr>
            <a:xfrm>
              <a:off x="764067" y="1869685"/>
              <a:ext cx="2751490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preprocessing_visual.ipynb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09668157-942C-4615-8294-0008BFC68D23}"/>
                </a:ext>
              </a:extLst>
            </p:cNvPr>
            <p:cNvSpPr/>
            <p:nvPr/>
          </p:nvSpPr>
          <p:spPr>
            <a:xfrm>
              <a:off x="764067" y="2543271"/>
              <a:ext cx="2751490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convert_CRS.ipynb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02B18AA-FD01-49A4-993B-79738CB6A179}"/>
                </a:ext>
              </a:extLst>
            </p:cNvPr>
            <p:cNvSpPr/>
            <p:nvPr/>
          </p:nvSpPr>
          <p:spPr>
            <a:xfrm>
              <a:off x="764067" y="3216857"/>
              <a:ext cx="2751490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tif_to_shp.ipynb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DAB192E-12C5-4CF3-878F-7BACE2B74B59}"/>
                </a:ext>
              </a:extLst>
            </p:cNvPr>
            <p:cNvSpPr/>
            <p:nvPr/>
          </p:nvSpPr>
          <p:spPr>
            <a:xfrm>
              <a:off x="764067" y="3892662"/>
              <a:ext cx="2751490" cy="54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dirty="0" err="1">
                  <a:solidFill>
                    <a:schemeClr val="tx1"/>
                  </a:solidFill>
                </a:rPr>
                <a:t>shpfile_statistic.ipynb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0CB97FF6-44C2-48E4-B50E-69A0C41F41B8}"/>
              </a:ext>
            </a:extLst>
          </p:cNvPr>
          <p:cNvSpPr/>
          <p:nvPr/>
        </p:nvSpPr>
        <p:spPr>
          <a:xfrm>
            <a:off x="7432286" y="2543271"/>
            <a:ext cx="1690776" cy="60384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dirty="0">
                <a:solidFill>
                  <a:schemeClr val="tx1"/>
                </a:solidFill>
              </a:rPr>
              <a:t>preprocess.py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05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>
          <a:xfrm>
            <a:off x="829664" y="1067434"/>
            <a:ext cx="11146646" cy="53025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main.py ---------------------------------- </a:t>
            </a:r>
            <a:r>
              <a:rPr lang="en-US" altLang="zh-TW" sz="2000" dirty="0"/>
              <a:t>Main function</a:t>
            </a:r>
          </a:p>
          <a:p>
            <a:r>
              <a:rPr lang="en-US" altLang="zh-TW" sz="2400" dirty="0" err="1"/>
              <a:t>util</a:t>
            </a:r>
            <a:endParaRPr lang="en-US" altLang="zh-TW" sz="2400" dirty="0"/>
          </a:p>
          <a:p>
            <a:pPr lvl="1"/>
            <a:r>
              <a:rPr lang="en-US" altLang="zh-TW" sz="2000" dirty="0"/>
              <a:t>data_parser.py ---------------------------------------- Data loading and preprocessing for model using</a:t>
            </a:r>
          </a:p>
          <a:p>
            <a:pPr lvl="1"/>
            <a:r>
              <a:rPr lang="en-US" altLang="zh-TW" sz="2000" dirty="0"/>
              <a:t>preprocess.py------------------------------------------ Target Data preprocessing</a:t>
            </a:r>
          </a:p>
          <a:p>
            <a:pPr lvl="1"/>
            <a:r>
              <a:rPr lang="en-US" altLang="zh-TW" sz="2000" dirty="0"/>
              <a:t>ziyu_model.py ---------------------------------------- Neural Network computational graph definition</a:t>
            </a:r>
          </a:p>
          <a:p>
            <a:pPr lvl="1"/>
            <a:r>
              <a:rPr lang="en-US" altLang="zh-TW" sz="2000" dirty="0"/>
              <a:t>train.py -------------------------------------------------- Training, save model and recording history</a:t>
            </a:r>
          </a:p>
          <a:p>
            <a:pPr lvl="1"/>
            <a:r>
              <a:rPr lang="en-US" altLang="zh-TW" sz="2000" dirty="0"/>
              <a:t>evaluate.py --------------------------------------------- Testing and plotting</a:t>
            </a:r>
          </a:p>
          <a:p>
            <a:pPr lvl="1"/>
            <a:r>
              <a:rPr lang="en-US" altLang="zh-TW" sz="2000" dirty="0"/>
              <a:t>loss.py ---------------------------------------------------- Loss function definition</a:t>
            </a:r>
          </a:p>
          <a:p>
            <a:endParaRPr lang="en-US" altLang="zh-TW" sz="2400" dirty="0"/>
          </a:p>
          <a:p>
            <a:r>
              <a:rPr lang="en-US" altLang="zh-TW" sz="2400" dirty="0"/>
              <a:t>Analysis</a:t>
            </a:r>
          </a:p>
          <a:p>
            <a:pPr lvl="1"/>
            <a:r>
              <a:rPr lang="en-US" altLang="zh-TW" sz="2000" dirty="0" err="1"/>
              <a:t>preprocessing_visual.ipynb</a:t>
            </a:r>
            <a:r>
              <a:rPr lang="zh-TW" altLang="en-US" sz="2000" dirty="0"/>
              <a:t> </a:t>
            </a:r>
            <a:r>
              <a:rPr lang="en-US" altLang="zh-TW" sz="2000" dirty="0"/>
              <a:t>------------------------- Visualization for preprocessing target data</a:t>
            </a:r>
          </a:p>
          <a:p>
            <a:pPr lvl="1"/>
            <a:r>
              <a:rPr lang="en-US" altLang="zh-TW" sz="2000" dirty="0" err="1"/>
              <a:t>convert_CRS.ipynb</a:t>
            </a:r>
            <a:r>
              <a:rPr lang="en-US" altLang="zh-TW" sz="2000" dirty="0"/>
              <a:t> ------------------------------------ Convert shape/tiff file projection(CRS)</a:t>
            </a:r>
          </a:p>
          <a:p>
            <a:pPr lvl="1"/>
            <a:r>
              <a:rPr lang="en-US" altLang="zh-TW" sz="2000" dirty="0" err="1"/>
              <a:t>tif_to_shp.ipynb</a:t>
            </a:r>
            <a:r>
              <a:rPr lang="en-US" altLang="zh-TW" sz="2000" dirty="0"/>
              <a:t> --------------------------------------- Convert tiff file to shape file</a:t>
            </a:r>
          </a:p>
          <a:p>
            <a:pPr lvl="1"/>
            <a:r>
              <a:rPr lang="en-US" altLang="zh-TW" sz="2000" dirty="0" err="1"/>
              <a:t>shpfile_statistic.ipynb</a:t>
            </a:r>
            <a:r>
              <a:rPr lang="en-US" altLang="zh-TW" sz="2000" dirty="0"/>
              <a:t> -------------------------------- Calculate some statistic value in target region</a:t>
            </a:r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DF4F128-EC87-4622-ADF8-D0F8835FB827}"/>
              </a:ext>
            </a:extLst>
          </p:cNvPr>
          <p:cNvSpPr>
            <a:spLocks noGrp="1"/>
          </p:cNvSpPr>
          <p:nvPr/>
        </p:nvSpPr>
        <p:spPr>
          <a:xfrm>
            <a:off x="829664" y="387012"/>
            <a:ext cx="10617678" cy="783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latin typeface="Calibri Light (標題)"/>
                <a:cs typeface="Times New Roman" panose="02020603050405020304" pitchFamily="18" charset="0"/>
              </a:rPr>
              <a:t>File </a:t>
            </a:r>
            <a:r>
              <a:rPr lang="en-US" altLang="zh-TW" sz="2800" dirty="0" err="1">
                <a:latin typeface="Calibri Light (標題)"/>
                <a:cs typeface="Times New Roman" panose="02020603050405020304" pitchFamily="18" charset="0"/>
              </a:rPr>
              <a:t>utilites</a:t>
            </a:r>
            <a:endParaRPr lang="zh-TW" altLang="en-US" sz="2800" dirty="0">
              <a:latin typeface="Calibri Light (標題)"/>
            </a:endParaRPr>
          </a:p>
        </p:txBody>
      </p:sp>
    </p:spTree>
    <p:extLst>
      <p:ext uri="{BB962C8B-B14F-4D97-AF65-F5344CB8AC3E}">
        <p14:creationId xmlns:p14="http://schemas.microsoft.com/office/powerpoint/2010/main" val="308009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4408" y="4570694"/>
            <a:ext cx="3889230" cy="2204698"/>
          </a:xfrm>
        </p:spPr>
        <p:txBody>
          <a:bodyPr>
            <a:normAutofit/>
          </a:bodyPr>
          <a:lstStyle/>
          <a:p>
            <a:r>
              <a:rPr lang="en-US" altLang="zh-TW" dirty="0"/>
              <a:t>Data parser</a:t>
            </a:r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target_path</a:t>
            </a:r>
            <a:endParaRPr lang="en-US" altLang="zh-TW" dirty="0"/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training_path</a:t>
            </a:r>
            <a:endParaRPr lang="en-US" altLang="zh-TW" dirty="0"/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box_size</a:t>
            </a:r>
            <a:endParaRPr lang="en-US" altLang="zh-TW" dirty="0"/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using_data</a:t>
            </a:r>
            <a:endParaRPr lang="en-US" altLang="zh-TW" dirty="0"/>
          </a:p>
          <a:p>
            <a:pPr lvl="1"/>
            <a:r>
              <a:rPr lang="en-US" altLang="zh-TW" dirty="0"/>
              <a:t>-</a:t>
            </a:r>
            <a:r>
              <a:rPr lang="en-US" altLang="zh-TW" dirty="0" err="1"/>
              <a:t>clip_shp_path</a:t>
            </a:r>
            <a:endParaRPr lang="en-US" altLang="zh-TW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8ADA0D14-2DE7-4BB0-BB34-C14753EEC257}"/>
              </a:ext>
            </a:extLst>
          </p:cNvPr>
          <p:cNvSpPr>
            <a:spLocks noGrp="1"/>
          </p:cNvSpPr>
          <p:nvPr/>
        </p:nvSpPr>
        <p:spPr>
          <a:xfrm>
            <a:off x="829664" y="387012"/>
            <a:ext cx="3916925" cy="783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latin typeface="Calibri Light (標題)"/>
                <a:cs typeface="Times New Roman" panose="02020603050405020304" pitchFamily="18" charset="0"/>
              </a:rPr>
              <a:t>Arguments</a:t>
            </a:r>
            <a:endParaRPr lang="zh-TW" altLang="en-US" sz="2800" dirty="0">
              <a:latin typeface="Calibri Light (標題)"/>
            </a:endParaRPr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65F93D83-11C0-4BCC-A386-6B50B1D1BB38}"/>
              </a:ext>
            </a:extLst>
          </p:cNvPr>
          <p:cNvSpPr txBox="1">
            <a:spLocks/>
          </p:cNvSpPr>
          <p:nvPr/>
        </p:nvSpPr>
        <p:spPr>
          <a:xfrm>
            <a:off x="1065320" y="1121762"/>
            <a:ext cx="3889230" cy="3024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zh-TW" dirty="0"/>
              <a:t>Model structure</a:t>
            </a:r>
          </a:p>
          <a:p>
            <a:pPr marL="742950" lvl="1" indent="-285750"/>
            <a:r>
              <a:rPr lang="en-US" altLang="zh-TW" dirty="0"/>
              <a:t>-blocks</a:t>
            </a:r>
          </a:p>
          <a:p>
            <a:pPr marL="742950" lvl="1" indent="-285750"/>
            <a:r>
              <a:rPr lang="en-US" altLang="zh-TW" dirty="0"/>
              <a:t>-</a:t>
            </a:r>
            <a:r>
              <a:rPr lang="en-US" altLang="zh-TW" dirty="0" err="1"/>
              <a:t>block_conv</a:t>
            </a:r>
            <a:endParaRPr lang="en-US" altLang="zh-TW" dirty="0"/>
          </a:p>
          <a:p>
            <a:pPr marL="742950" lvl="1" indent="-285750"/>
            <a:r>
              <a:rPr lang="en-US" altLang="zh-TW" dirty="0"/>
              <a:t>-</a:t>
            </a:r>
            <a:r>
              <a:rPr lang="en-US" altLang="zh-TW" dirty="0" err="1"/>
              <a:t>block_channels</a:t>
            </a:r>
            <a:endParaRPr lang="en-US" altLang="zh-TW" dirty="0"/>
          </a:p>
          <a:p>
            <a:pPr marL="742950" lvl="1" indent="-285750"/>
            <a:r>
              <a:rPr lang="en-US" altLang="zh-TW" dirty="0"/>
              <a:t>-channels</a:t>
            </a:r>
          </a:p>
          <a:p>
            <a:pPr marL="285750" indent="-285750"/>
            <a:r>
              <a:rPr lang="en-US" altLang="zh-TW" dirty="0"/>
              <a:t>Training argument</a:t>
            </a:r>
          </a:p>
          <a:p>
            <a:pPr marL="742950" lvl="1" indent="-285750"/>
            <a:r>
              <a:rPr lang="en-US" altLang="zh-TW" dirty="0"/>
              <a:t>-loss </a:t>
            </a:r>
          </a:p>
          <a:p>
            <a:pPr marL="742950" lvl="1" indent="-285750"/>
            <a:r>
              <a:rPr lang="en-US" altLang="zh-TW" dirty="0"/>
              <a:t>-</a:t>
            </a:r>
            <a:r>
              <a:rPr lang="en-US" altLang="zh-TW" dirty="0" err="1"/>
              <a:t>batch_size</a:t>
            </a:r>
            <a:endParaRPr lang="en-US" altLang="zh-TW" dirty="0"/>
          </a:p>
          <a:p>
            <a:pPr marL="742950" lvl="1" indent="-285750"/>
            <a:r>
              <a:rPr lang="en-US" altLang="zh-TW" dirty="0"/>
              <a:t>-epochs</a:t>
            </a:r>
          </a:p>
          <a:p>
            <a:pPr marL="742950" lvl="1" indent="-285750"/>
            <a:r>
              <a:rPr lang="en-US" altLang="zh-TW" dirty="0"/>
              <a:t>-</a:t>
            </a:r>
            <a:r>
              <a:rPr lang="en-US" altLang="zh-TW" dirty="0" err="1"/>
              <a:t>model_dest</a:t>
            </a:r>
            <a:endParaRPr lang="en-US" altLang="zh-TW" dirty="0"/>
          </a:p>
          <a:p>
            <a:pPr marL="742950" lvl="1" indent="-285750"/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64FFCA5-E4E5-4DE7-B9E9-767E5D33F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029"/>
          <a:stretch/>
        </p:blipFill>
        <p:spPr>
          <a:xfrm>
            <a:off x="4746591" y="4327087"/>
            <a:ext cx="7433571" cy="69234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A57CE21-BA5B-49A0-AB0F-8290F6497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029"/>
          <a:stretch/>
        </p:blipFill>
        <p:spPr>
          <a:xfrm>
            <a:off x="4746590" y="5736238"/>
            <a:ext cx="7433571" cy="5411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45A628A-DA40-479B-BBDF-567CB8F79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029"/>
          <a:stretch/>
        </p:blipFill>
        <p:spPr>
          <a:xfrm>
            <a:off x="4746589" y="2057331"/>
            <a:ext cx="7433571" cy="1327423"/>
          </a:xfrm>
          <a:prstGeom prst="rect">
            <a:avLst/>
          </a:prstGeom>
        </p:spPr>
      </p:pic>
      <p:sp>
        <p:nvSpPr>
          <p:cNvPr id="15" name="標題 1">
            <a:extLst>
              <a:ext uri="{FF2B5EF4-FFF2-40B4-BE49-F238E27FC236}">
                <a16:creationId xmlns:a16="http://schemas.microsoft.com/office/drawing/2014/main" id="{3D44449D-F826-4CA2-97F7-AD154EAAF0D4}"/>
              </a:ext>
            </a:extLst>
          </p:cNvPr>
          <p:cNvSpPr>
            <a:spLocks noGrp="1"/>
          </p:cNvSpPr>
          <p:nvPr/>
        </p:nvSpPr>
        <p:spPr>
          <a:xfrm>
            <a:off x="4746589" y="362617"/>
            <a:ext cx="3916925" cy="783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dirty="0">
                <a:latin typeface="Calibri Light (標題)"/>
                <a:cs typeface="Times New Roman" panose="02020603050405020304" pitchFamily="18" charset="0"/>
              </a:rPr>
              <a:t>Define in main.py</a:t>
            </a:r>
            <a:endParaRPr lang="zh-TW" altLang="en-US" sz="2800" dirty="0">
              <a:latin typeface="Calibri Light (標題)"/>
            </a:endParaRPr>
          </a:p>
        </p:txBody>
      </p:sp>
    </p:spTree>
    <p:extLst>
      <p:ext uri="{BB962C8B-B14F-4D97-AF65-F5344CB8AC3E}">
        <p14:creationId xmlns:p14="http://schemas.microsoft.com/office/powerpoint/2010/main" val="2420653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156E1-C737-4228-9387-DF4B47AE1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Main : Execute </a:t>
            </a:r>
            <a:r>
              <a:rPr lang="en-US" altLang="zh-TW" dirty="0"/>
              <a:t>for training and evaluating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CE82D5-2D54-4D1C-A249-E3522F6CB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3682"/>
            <a:ext cx="10969101" cy="741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Execute the file with following command under terminal (or </a:t>
            </a:r>
            <a:r>
              <a:rPr lang="en-US" altLang="zh-TW" dirty="0" err="1"/>
              <a:t>cmd</a:t>
            </a:r>
            <a:r>
              <a:rPr lang="en-US" altLang="zh-TW" dirty="0"/>
              <a:t>) to train the model and evaluate the data</a:t>
            </a:r>
          </a:p>
          <a:p>
            <a:pPr marL="0" indent="0">
              <a:buNone/>
            </a:pPr>
            <a:r>
              <a:rPr lang="en-US" altLang="zh-TW" dirty="0"/>
              <a:t>$$ python main.py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57E8E3-7C35-48DC-8A85-3695148A6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2" b="15469"/>
          <a:stretch/>
        </p:blipFill>
        <p:spPr>
          <a:xfrm>
            <a:off x="0" y="1344967"/>
            <a:ext cx="12192000" cy="551303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31A06F-59B9-4B62-8F0F-F2BDF6CD75D2}"/>
              </a:ext>
            </a:extLst>
          </p:cNvPr>
          <p:cNvSpPr/>
          <p:nvPr/>
        </p:nvSpPr>
        <p:spPr>
          <a:xfrm>
            <a:off x="0" y="1571346"/>
            <a:ext cx="12192000" cy="18221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98B554-FBBF-4A32-89A1-2A8AD2CDBA57}"/>
              </a:ext>
            </a:extLst>
          </p:cNvPr>
          <p:cNvSpPr txBox="1"/>
          <p:nvPr/>
        </p:nvSpPr>
        <p:spPr>
          <a:xfrm>
            <a:off x="8202967" y="1296827"/>
            <a:ext cx="4076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Load </a:t>
            </a:r>
            <a:r>
              <a:rPr lang="en-US" altLang="zh-TW" dirty="0" err="1">
                <a:solidFill>
                  <a:srgbClr val="FF0000"/>
                </a:solidFill>
              </a:rPr>
              <a:t>tensorflow</a:t>
            </a:r>
            <a:r>
              <a:rPr lang="en-US" altLang="zh-TW" dirty="0">
                <a:solidFill>
                  <a:srgbClr val="FF0000"/>
                </a:solidFill>
              </a:rPr>
              <a:t> and activate GPU we use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58ED2DA-C2C9-4CD5-9BBB-FB680233586B}"/>
              </a:ext>
            </a:extLst>
          </p:cNvPr>
          <p:cNvSpPr/>
          <p:nvPr/>
        </p:nvSpPr>
        <p:spPr>
          <a:xfrm>
            <a:off x="0" y="3408405"/>
            <a:ext cx="4598633" cy="72858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5FD4BD-F7E3-43E1-ABFC-AB62EB77C4A5}"/>
              </a:ext>
            </a:extLst>
          </p:cNvPr>
          <p:cNvSpPr txBox="1"/>
          <p:nvPr/>
        </p:nvSpPr>
        <p:spPr>
          <a:xfrm>
            <a:off x="4598633" y="3541393"/>
            <a:ext cx="404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92D050"/>
                </a:solidFill>
              </a:rPr>
              <a:t>Create the neural network model in GPU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8CD26DE-1FA5-4479-9274-A35F91537ADA}"/>
              </a:ext>
            </a:extLst>
          </p:cNvPr>
          <p:cNvSpPr/>
          <p:nvPr/>
        </p:nvSpPr>
        <p:spPr>
          <a:xfrm>
            <a:off x="-1" y="4210360"/>
            <a:ext cx="4598633" cy="5036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D4033E7-B3AD-45B3-9BD2-9A5101B6057C}"/>
              </a:ext>
            </a:extLst>
          </p:cNvPr>
          <p:cNvSpPr txBox="1"/>
          <p:nvPr/>
        </p:nvSpPr>
        <p:spPr>
          <a:xfrm>
            <a:off x="4598633" y="4269982"/>
            <a:ext cx="731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Loading data for training and validation, split ratio is 0.2 ( train : valid = 8 : 2)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104C09E-3218-4D90-9151-8FBE87EF935D}"/>
              </a:ext>
            </a:extLst>
          </p:cNvPr>
          <p:cNvSpPr/>
          <p:nvPr/>
        </p:nvSpPr>
        <p:spPr>
          <a:xfrm>
            <a:off x="-2" y="4730079"/>
            <a:ext cx="6356414" cy="10048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235FFA-6218-4597-9CE3-23B73D79A36F}"/>
              </a:ext>
            </a:extLst>
          </p:cNvPr>
          <p:cNvSpPr txBox="1"/>
          <p:nvPr/>
        </p:nvSpPr>
        <p:spPr>
          <a:xfrm>
            <a:off x="6356412" y="5047860"/>
            <a:ext cx="165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Train the model</a:t>
            </a:r>
            <a:endParaRPr lang="zh-TW" altLang="en-US" dirty="0">
              <a:solidFill>
                <a:srgbClr val="00B0F0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47FD674-C8F5-407A-8309-A16AD6FCF277}"/>
              </a:ext>
            </a:extLst>
          </p:cNvPr>
          <p:cNvSpPr/>
          <p:nvPr/>
        </p:nvSpPr>
        <p:spPr>
          <a:xfrm>
            <a:off x="-2" y="5755256"/>
            <a:ext cx="12192002" cy="11027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117331B-50EF-4FC8-8661-FB4537715DB3}"/>
              </a:ext>
            </a:extLst>
          </p:cNvPr>
          <p:cNvSpPr txBox="1"/>
          <p:nvPr/>
        </p:nvSpPr>
        <p:spPr>
          <a:xfrm>
            <a:off x="6629780" y="5456406"/>
            <a:ext cx="564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C000"/>
                </a:solidFill>
              </a:rPr>
              <a:t>Plot the data from the model predict and clip by shape file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380FE6F-8656-4A6F-A6B2-2AAF75F89470}"/>
              </a:ext>
            </a:extLst>
          </p:cNvPr>
          <p:cNvSpPr txBox="1"/>
          <p:nvPr/>
        </p:nvSpPr>
        <p:spPr>
          <a:xfrm>
            <a:off x="4323065" y="5942621"/>
            <a:ext cx="501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C000"/>
                </a:solidFill>
              </a:rPr>
              <a:t>Prediction result will save in “original” folder which is under the model folder </a:t>
            </a:r>
            <a:endParaRPr lang="zh-TW" altLang="en-US" sz="1200" dirty="0">
              <a:solidFill>
                <a:srgbClr val="FFC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09619BC-0EB1-43C2-9166-2ABA1D82BB3F}"/>
              </a:ext>
            </a:extLst>
          </p:cNvPr>
          <p:cNvSpPr txBox="1"/>
          <p:nvPr/>
        </p:nvSpPr>
        <p:spPr>
          <a:xfrm>
            <a:off x="6711158" y="6336503"/>
            <a:ext cx="4799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>
                <a:solidFill>
                  <a:srgbClr val="FFC000"/>
                </a:solidFill>
              </a:rPr>
              <a:t>Clip result will save in “</a:t>
            </a:r>
            <a:r>
              <a:rPr lang="en-US" altLang="zh-TW" sz="1200" dirty="0" err="1">
                <a:solidFill>
                  <a:srgbClr val="FFC000"/>
                </a:solidFill>
              </a:rPr>
              <a:t>clip_result</a:t>
            </a:r>
            <a:r>
              <a:rPr lang="en-US" altLang="zh-TW" sz="1200" dirty="0">
                <a:solidFill>
                  <a:srgbClr val="FFC000"/>
                </a:solidFill>
              </a:rPr>
              <a:t>” folder which is under the model folder </a:t>
            </a:r>
            <a:endParaRPr lang="zh-TW" altLang="en-US" sz="1200" dirty="0">
              <a:solidFill>
                <a:srgbClr val="FFC000"/>
              </a:solidFill>
            </a:endParaRPr>
          </a:p>
        </p:txBody>
      </p:sp>
      <p:sp>
        <p:nvSpPr>
          <p:cNvPr id="18" name="箭號: 圓形 17">
            <a:extLst>
              <a:ext uri="{FF2B5EF4-FFF2-40B4-BE49-F238E27FC236}">
                <a16:creationId xmlns:a16="http://schemas.microsoft.com/office/drawing/2014/main" id="{655DB41B-60D0-43D5-8B5B-C14234B8A975}"/>
              </a:ext>
            </a:extLst>
          </p:cNvPr>
          <p:cNvSpPr/>
          <p:nvPr/>
        </p:nvSpPr>
        <p:spPr>
          <a:xfrm flipH="1">
            <a:off x="4222828" y="5866614"/>
            <a:ext cx="284086" cy="276999"/>
          </a:xfrm>
          <a:prstGeom prst="circularArrow">
            <a:avLst>
              <a:gd name="adj1" fmla="val 0"/>
              <a:gd name="adj2" fmla="val 980021"/>
              <a:gd name="adj3" fmla="val 20475985"/>
              <a:gd name="adj4" fmla="val 11249983"/>
              <a:gd name="adj5" fmla="val 613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箭號: 圓形 18">
            <a:extLst>
              <a:ext uri="{FF2B5EF4-FFF2-40B4-BE49-F238E27FC236}">
                <a16:creationId xmlns:a16="http://schemas.microsoft.com/office/drawing/2014/main" id="{59746F69-0A62-42AA-A839-495024D54840}"/>
              </a:ext>
            </a:extLst>
          </p:cNvPr>
          <p:cNvSpPr/>
          <p:nvPr/>
        </p:nvSpPr>
        <p:spPr>
          <a:xfrm rot="1800000" flipH="1">
            <a:off x="10291246" y="6203369"/>
            <a:ext cx="284086" cy="276999"/>
          </a:xfrm>
          <a:prstGeom prst="circularArrow">
            <a:avLst>
              <a:gd name="adj1" fmla="val 0"/>
              <a:gd name="adj2" fmla="val 495151"/>
              <a:gd name="adj3" fmla="val 20475985"/>
              <a:gd name="adj4" fmla="val 9559308"/>
              <a:gd name="adj5" fmla="val 6138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DFF6C8-DEED-4194-ACC8-904DD8736ED2}"/>
              </a:ext>
            </a:extLst>
          </p:cNvPr>
          <p:cNvSpPr txBox="1"/>
          <p:nvPr/>
        </p:nvSpPr>
        <p:spPr>
          <a:xfrm>
            <a:off x="2540423" y="5021422"/>
            <a:ext cx="3728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solidFill>
                  <a:srgbClr val="00B0F0"/>
                </a:solidFill>
              </a:rPr>
              <a:t>Save the weight “model_loss.h5”of model under model folder</a:t>
            </a:r>
            <a:endParaRPr lang="zh-TW" altLang="en-US" sz="1100" dirty="0">
              <a:solidFill>
                <a:srgbClr val="00B0F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74659DD-6E4D-4F25-973B-12A10AE659F7}"/>
              </a:ext>
            </a:extLst>
          </p:cNvPr>
          <p:cNvCxnSpPr/>
          <p:nvPr/>
        </p:nvCxnSpPr>
        <p:spPr>
          <a:xfrm flipH="1">
            <a:off x="5104660" y="5247317"/>
            <a:ext cx="150921" cy="3031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496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D41633-FD6E-422E-941C-D493FBF7E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Input data and model result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1CDF38-2850-40B4-BB02-336F5B3A8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1148"/>
            <a:ext cx="10515600" cy="725709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dirty="0"/>
              <a:t>Display the tiff file by the QGIS3 </a:t>
            </a:r>
          </a:p>
          <a:p>
            <a:r>
              <a:rPr lang="en-US" altLang="zh-TW" dirty="0"/>
              <a:t>If the EPSG of tiff data is not 3826, you can convert it by the file “analysis/</a:t>
            </a:r>
            <a:r>
              <a:rPr lang="en-US" altLang="zh-TW" dirty="0" err="1"/>
              <a:t>convert_CRS.ipynb</a:t>
            </a:r>
            <a:r>
              <a:rPr lang="en-US" altLang="zh-TW" dirty="0"/>
              <a:t>”</a:t>
            </a:r>
            <a:br>
              <a:rPr lang="en-US" altLang="zh-TW" dirty="0"/>
            </a:br>
            <a:r>
              <a:rPr lang="en-US" altLang="zh-TW" dirty="0"/>
              <a:t>or convert by QGIS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D15B4B-BABE-4FA6-BA19-E2658BEE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3705"/>
            <a:ext cx="3970673" cy="319152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B11AF11-C92B-4407-97DC-75BE16550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575" y="2343705"/>
            <a:ext cx="3964088" cy="31915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FCE5598-B6F7-485B-83B7-09F7633AB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663" y="2343705"/>
            <a:ext cx="3969760" cy="319152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CB6CD0A-45BD-4A52-9D99-AC0142B62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608" y="5732911"/>
            <a:ext cx="1719725" cy="111078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E17A869-0A0C-4B79-9007-CFBEB9391D74}"/>
              </a:ext>
            </a:extLst>
          </p:cNvPr>
          <p:cNvSpPr txBox="1"/>
          <p:nvPr/>
        </p:nvSpPr>
        <p:spPr>
          <a:xfrm>
            <a:off x="1276775" y="5535227"/>
            <a:ext cx="1406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Input </a:t>
            </a:r>
            <a:r>
              <a:rPr lang="en-US" altLang="zh-TW" dirty="0" err="1"/>
              <a:t>tif</a:t>
            </a:r>
            <a:r>
              <a:rPr lang="en-US" altLang="zh-TW" dirty="0"/>
              <a:t> data</a:t>
            </a:r>
          </a:p>
          <a:p>
            <a:r>
              <a:rPr lang="en-US" altLang="zh-TW" dirty="0"/>
              <a:t>(EPSG:3826)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3BB7FF-963B-4CD5-AEAB-A60D07ABE7F4}"/>
              </a:ext>
            </a:extLst>
          </p:cNvPr>
          <p:cNvSpPr txBox="1"/>
          <p:nvPr/>
        </p:nvSpPr>
        <p:spPr>
          <a:xfrm>
            <a:off x="4461324" y="5607519"/>
            <a:ext cx="3329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Prediction overlay on input data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3DE814-40EF-46FB-886A-EB96DFD1F4E6}"/>
              </a:ext>
            </a:extLst>
          </p:cNvPr>
          <p:cNvSpPr txBox="1"/>
          <p:nvPr/>
        </p:nvSpPr>
        <p:spPr>
          <a:xfrm>
            <a:off x="8351223" y="5601925"/>
            <a:ext cx="3329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Prediction clip by target region</a:t>
            </a:r>
          </a:p>
          <a:p>
            <a:pPr algn="ctr"/>
            <a:r>
              <a:rPr lang="en-US" altLang="zh-TW" dirty="0"/>
              <a:t>overlay on input data</a:t>
            </a:r>
          </a:p>
        </p:txBody>
      </p:sp>
      <p:sp>
        <p:nvSpPr>
          <p:cNvPr id="14" name="箭號: 弧形上彎 13">
            <a:extLst>
              <a:ext uri="{FF2B5EF4-FFF2-40B4-BE49-F238E27FC236}">
                <a16:creationId xmlns:a16="http://schemas.microsoft.com/office/drawing/2014/main" id="{97807D37-BF15-4D41-A55B-926DC885F002}"/>
              </a:ext>
            </a:extLst>
          </p:cNvPr>
          <p:cNvSpPr/>
          <p:nvPr/>
        </p:nvSpPr>
        <p:spPr>
          <a:xfrm>
            <a:off x="7723573" y="5601925"/>
            <a:ext cx="701336" cy="2129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箭號: 弧形上彎 14">
            <a:extLst>
              <a:ext uri="{FF2B5EF4-FFF2-40B4-BE49-F238E27FC236}">
                <a16:creationId xmlns:a16="http://schemas.microsoft.com/office/drawing/2014/main" id="{6A89BF9F-92B3-4053-9C20-67BF6ADA593F}"/>
              </a:ext>
            </a:extLst>
          </p:cNvPr>
          <p:cNvSpPr/>
          <p:nvPr/>
        </p:nvSpPr>
        <p:spPr>
          <a:xfrm>
            <a:off x="3548499" y="5589219"/>
            <a:ext cx="701336" cy="21294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2F601B9-8C69-4296-8B25-FCA2B25F9B51}"/>
              </a:ext>
            </a:extLst>
          </p:cNvPr>
          <p:cNvSpPr txBox="1"/>
          <p:nvPr/>
        </p:nvSpPr>
        <p:spPr>
          <a:xfrm>
            <a:off x="3273178" y="5771328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Our model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CC625F1F-55ED-4209-A786-8BC1C2BAC4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0170" b="80712"/>
          <a:stretch/>
        </p:blipFill>
        <p:spPr>
          <a:xfrm>
            <a:off x="8411423" y="0"/>
            <a:ext cx="3780577" cy="102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3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404374-42DB-4164-859A-F20620696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Target data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4FFC26-A398-4BBC-84C7-69DBC2CE6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1148"/>
            <a:ext cx="10515600" cy="1054183"/>
          </a:xfrm>
        </p:spPr>
        <p:txBody>
          <a:bodyPr>
            <a:normAutofit/>
          </a:bodyPr>
          <a:lstStyle/>
          <a:p>
            <a:r>
              <a:rPr lang="en-US" altLang="zh-TW" dirty="0"/>
              <a:t>If you need to convert new Cadastral shape file to tiff which is using for training, change the setting in </a:t>
            </a:r>
            <a:br>
              <a:rPr lang="en-US" altLang="zh-TW" dirty="0"/>
            </a:br>
            <a:r>
              <a:rPr lang="en-US" altLang="zh-TW" dirty="0"/>
              <a:t>“</a:t>
            </a:r>
            <a:r>
              <a:rPr lang="en-US" altLang="zh-TW" dirty="0" err="1"/>
              <a:t>util</a:t>
            </a:r>
            <a:r>
              <a:rPr lang="en-US" altLang="zh-TW" dirty="0"/>
              <a:t>/preprocess.py” and execute the file with following command under terminal (or </a:t>
            </a:r>
            <a:r>
              <a:rPr lang="en-US" altLang="zh-TW" dirty="0" err="1"/>
              <a:t>cmd</a:t>
            </a:r>
            <a:r>
              <a:rPr lang="en-US" altLang="zh-TW" dirty="0"/>
              <a:t>).</a:t>
            </a:r>
          </a:p>
          <a:p>
            <a:r>
              <a:rPr lang="en-US" altLang="zh-TW" dirty="0"/>
              <a:t>$$ preprocess.py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C5D37E-1144-4ACC-B0D8-4154ED1B95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47"/>
          <a:stretch/>
        </p:blipFill>
        <p:spPr>
          <a:xfrm>
            <a:off x="1556551" y="2059620"/>
            <a:ext cx="8114190" cy="82012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6CFC11B-E341-4D93-9CC6-31F90708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81" y="3004037"/>
            <a:ext cx="3011866" cy="24253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B00E035-1A15-432F-95C0-C632D7192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579" y="2989119"/>
            <a:ext cx="3004845" cy="242536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DAAD900-93B3-40C4-8EE4-F6010E64F7E3}"/>
              </a:ext>
            </a:extLst>
          </p:cNvPr>
          <p:cNvSpPr txBox="1"/>
          <p:nvPr/>
        </p:nvSpPr>
        <p:spPr>
          <a:xfrm>
            <a:off x="848302" y="5399554"/>
            <a:ext cx="4496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Shape file</a:t>
            </a:r>
          </a:p>
          <a:p>
            <a:r>
              <a:rPr lang="en-US" altLang="zh-TW" dirty="0"/>
              <a:t>A collection of polygon point</a:t>
            </a:r>
          </a:p>
          <a:p>
            <a:r>
              <a:rPr lang="en-US" altLang="zh-TW" dirty="0"/>
              <a:t>(It is hard to use for training pixel-wise model)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B0417C-5A67-476A-BE62-65079327EE25}"/>
              </a:ext>
            </a:extLst>
          </p:cNvPr>
          <p:cNvSpPr txBox="1"/>
          <p:nvPr/>
        </p:nvSpPr>
        <p:spPr>
          <a:xfrm>
            <a:off x="6435579" y="5538053"/>
            <a:ext cx="392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Tiff file</a:t>
            </a:r>
          </a:p>
          <a:p>
            <a:r>
              <a:rPr lang="en-US" altLang="zh-TW" dirty="0"/>
              <a:t>Each target is a bool value for each pixel</a:t>
            </a:r>
            <a:endParaRPr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B05EF29-4FF6-47D2-B655-1109B3EA986E}"/>
              </a:ext>
            </a:extLst>
          </p:cNvPr>
          <p:cNvSpPr/>
          <p:nvPr/>
        </p:nvSpPr>
        <p:spPr>
          <a:xfrm>
            <a:off x="2065114" y="4187681"/>
            <a:ext cx="62450" cy="70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49286A38-9E84-4ABD-BDFA-E05170D1C66A}"/>
              </a:ext>
            </a:extLst>
          </p:cNvPr>
          <p:cNvCxnSpPr>
            <a:cxnSpLocks/>
          </p:cNvCxnSpPr>
          <p:nvPr/>
        </p:nvCxnSpPr>
        <p:spPr>
          <a:xfrm flipV="1">
            <a:off x="2127564" y="3463813"/>
            <a:ext cx="3849445" cy="7238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8364D5D-5611-45E9-BF1A-C1E0D26AE3DD}"/>
              </a:ext>
            </a:extLst>
          </p:cNvPr>
          <p:cNvCxnSpPr>
            <a:cxnSpLocks/>
          </p:cNvCxnSpPr>
          <p:nvPr/>
        </p:nvCxnSpPr>
        <p:spPr>
          <a:xfrm>
            <a:off x="2065114" y="4258330"/>
            <a:ext cx="2136090" cy="557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33EEA07-D00D-45EA-835B-903735C0ACAA}"/>
              </a:ext>
            </a:extLst>
          </p:cNvPr>
          <p:cNvCxnSpPr>
            <a:cxnSpLocks/>
          </p:cNvCxnSpPr>
          <p:nvPr/>
        </p:nvCxnSpPr>
        <p:spPr>
          <a:xfrm>
            <a:off x="2127564" y="4258330"/>
            <a:ext cx="3849445" cy="557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4B5A8362-6CDE-4AC6-9F92-7CF2DA0423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536"/>
          <a:stretch/>
        </p:blipFill>
        <p:spPr>
          <a:xfrm>
            <a:off x="4201204" y="3463814"/>
            <a:ext cx="1775805" cy="1351673"/>
          </a:xfrm>
          <a:prstGeom prst="rect">
            <a:avLst/>
          </a:prstGeom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401FD3F-0870-4728-A98F-E71FB8B7D55C}"/>
              </a:ext>
            </a:extLst>
          </p:cNvPr>
          <p:cNvCxnSpPr>
            <a:cxnSpLocks/>
          </p:cNvCxnSpPr>
          <p:nvPr/>
        </p:nvCxnSpPr>
        <p:spPr>
          <a:xfrm flipV="1">
            <a:off x="2065114" y="3463813"/>
            <a:ext cx="2136090" cy="723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A93DAC15-FD00-4C5A-BF0B-5A77ADCA30A1}"/>
              </a:ext>
            </a:extLst>
          </p:cNvPr>
          <p:cNvSpPr/>
          <p:nvPr/>
        </p:nvSpPr>
        <p:spPr>
          <a:xfrm>
            <a:off x="7924863" y="4183763"/>
            <a:ext cx="62450" cy="706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D7413277-9AEF-44EF-AB7B-166AF41F6204}"/>
              </a:ext>
            </a:extLst>
          </p:cNvPr>
          <p:cNvCxnSpPr>
            <a:cxnSpLocks/>
          </p:cNvCxnSpPr>
          <p:nvPr/>
        </p:nvCxnSpPr>
        <p:spPr>
          <a:xfrm flipV="1">
            <a:off x="7987313" y="3467733"/>
            <a:ext cx="3778249" cy="7160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B6F0BE20-C5F7-4D17-AE6D-9725984DF7D3}"/>
              </a:ext>
            </a:extLst>
          </p:cNvPr>
          <p:cNvCxnSpPr>
            <a:cxnSpLocks/>
          </p:cNvCxnSpPr>
          <p:nvPr/>
        </p:nvCxnSpPr>
        <p:spPr>
          <a:xfrm>
            <a:off x="7924863" y="4254412"/>
            <a:ext cx="2136090" cy="5571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6856BC7-BC9B-4DC0-87A5-7FE7A78F5CC5}"/>
              </a:ext>
            </a:extLst>
          </p:cNvPr>
          <p:cNvCxnSpPr>
            <a:cxnSpLocks/>
          </p:cNvCxnSpPr>
          <p:nvPr/>
        </p:nvCxnSpPr>
        <p:spPr>
          <a:xfrm>
            <a:off x="7987313" y="4254412"/>
            <a:ext cx="3778249" cy="4597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059E67C-6A78-4D79-A47B-307EC4B4DE4D}"/>
              </a:ext>
            </a:extLst>
          </p:cNvPr>
          <p:cNvCxnSpPr>
            <a:cxnSpLocks/>
          </p:cNvCxnSpPr>
          <p:nvPr/>
        </p:nvCxnSpPr>
        <p:spPr>
          <a:xfrm flipV="1">
            <a:off x="7924863" y="3459895"/>
            <a:ext cx="2136090" cy="723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B4D1B32C-FEAB-427B-B56E-6A3419A63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953" y="3459895"/>
            <a:ext cx="1704609" cy="130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30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1999B7-1678-4096-94AD-581290B7F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preprocessing_visual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95A5ED-AEC1-41FD-A8CE-AD2C48B8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When using “preprocess.py” to create the target data, we can using “analysis/</a:t>
            </a:r>
            <a:r>
              <a:rPr lang="en-US" altLang="zh-TW" dirty="0" err="1"/>
              <a:t>preprocessing_visual.ipynb</a:t>
            </a:r>
            <a:r>
              <a:rPr lang="en-US" altLang="zh-TW" dirty="0"/>
              <a:t>”</a:t>
            </a:r>
            <a:br>
              <a:rPr lang="en-US" altLang="zh-TW" dirty="0"/>
            </a:br>
            <a:r>
              <a:rPr lang="en-US" altLang="zh-TW" dirty="0"/>
              <a:t>to check the result.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C420C32-5CB6-4C27-9A29-555D1ABFB05A}"/>
              </a:ext>
            </a:extLst>
          </p:cNvPr>
          <p:cNvGrpSpPr/>
          <p:nvPr/>
        </p:nvGrpSpPr>
        <p:grpSpPr>
          <a:xfrm>
            <a:off x="3345611" y="2247631"/>
            <a:ext cx="5017154" cy="2764382"/>
            <a:chOff x="2919483" y="1803747"/>
            <a:chExt cx="5017154" cy="2764382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D62974B-C02C-49CB-88A0-5D56CA0BA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9483" y="1803747"/>
              <a:ext cx="5017154" cy="2395050"/>
            </a:xfrm>
            <a:prstGeom prst="rect">
              <a:avLst/>
            </a:prstGeom>
          </p:spPr>
        </p:pic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6256E83-E315-4F98-AD29-1C94C5E1CFA3}"/>
                </a:ext>
              </a:extLst>
            </p:cNvPr>
            <p:cNvSpPr txBox="1"/>
            <p:nvPr/>
          </p:nvSpPr>
          <p:spPr>
            <a:xfrm>
              <a:off x="3420792" y="4198797"/>
              <a:ext cx="1874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Spilt target tiff file</a:t>
              </a: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63460346-217A-4AC4-916E-B8F2DB1231AA}"/>
                </a:ext>
              </a:extLst>
            </p:cNvPr>
            <p:cNvSpPr txBox="1"/>
            <p:nvPr/>
          </p:nvSpPr>
          <p:spPr>
            <a:xfrm>
              <a:off x="5872509" y="4198797"/>
              <a:ext cx="2010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Spilt red channel </a:t>
              </a:r>
              <a:r>
                <a:rPr lang="en-US" altLang="zh-TW" dirty="0" err="1"/>
                <a:t>tif</a:t>
              </a:r>
              <a:endParaRPr lang="en-US" altLang="zh-TW" dirty="0"/>
            </a:p>
          </p:txBody>
        </p:sp>
      </p:grpSp>
    </p:spTree>
    <p:extLst>
      <p:ext uri="{BB962C8B-B14F-4D97-AF65-F5344CB8AC3E}">
        <p14:creationId xmlns:p14="http://schemas.microsoft.com/office/powerpoint/2010/main" val="74883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398ACF-0D6C-42F6-97B3-32281A51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tif_to_shp</a:t>
            </a:r>
            <a:r>
              <a:rPr lang="en-US" altLang="zh-TW" dirty="0"/>
              <a:t>  and </a:t>
            </a:r>
            <a:r>
              <a:rPr lang="en-US" altLang="zh-TW" dirty="0" err="1"/>
              <a:t>shpfile_statistic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AD330BF-FDA6-4DCB-A99A-D0A0ECFE0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After predict the file, if we want to get the result as a shape file which is a collection the polygon of each area. You can use the “analysis/</a:t>
            </a:r>
            <a:r>
              <a:rPr lang="en-US" altLang="zh-TW" dirty="0" err="1"/>
              <a:t>tif_to_shp.ipynb</a:t>
            </a:r>
            <a:r>
              <a:rPr lang="en-US" altLang="zh-TW" dirty="0"/>
              <a:t>” to convert tiff file to shape file.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With the shape file, we can calculate some statistic like following: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B6554D-1831-4E2A-964F-94BE75E3A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94" y="1449557"/>
            <a:ext cx="10506075" cy="23431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C759BA3-3993-4860-AE34-7498970BB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568" y="4561226"/>
            <a:ext cx="2628900" cy="16764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66A8288-0C4F-4399-BCE1-109585D42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575" y="4481559"/>
            <a:ext cx="3662779" cy="216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75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626</Words>
  <Application>Microsoft Office PowerPoint</Application>
  <PresentationFormat>寬螢幕</PresentationFormat>
  <Paragraphs>101</Paragraphs>
  <Slides>10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7" baseType="lpstr">
      <vt:lpstr>Calibri Light (標題)</vt:lpstr>
      <vt:lpstr>新細明體</vt:lpstr>
      <vt:lpstr>Arial</vt:lpstr>
      <vt:lpstr>Calibri</vt:lpstr>
      <vt:lpstr>Calibri Light</vt:lpstr>
      <vt:lpstr>Times New Roman</vt:lpstr>
      <vt:lpstr>Office 佈景主題</vt:lpstr>
      <vt:lpstr>Satellite farm 程式使用說明</vt:lpstr>
      <vt:lpstr>PowerPoint 簡報</vt:lpstr>
      <vt:lpstr>PowerPoint 簡報</vt:lpstr>
      <vt:lpstr>PowerPoint 簡報</vt:lpstr>
      <vt:lpstr>Main : Execute for training and evaluating</vt:lpstr>
      <vt:lpstr>Input data and model result</vt:lpstr>
      <vt:lpstr>Target data</vt:lpstr>
      <vt:lpstr>preprocessing_visual</vt:lpstr>
      <vt:lpstr>tif_to_shp  and shpfile_statistic</vt:lpstr>
      <vt:lpstr>Plot training history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thinktron</dc:creator>
  <cp:lastModifiedBy>thinktron</cp:lastModifiedBy>
  <cp:revision>53</cp:revision>
  <dcterms:created xsi:type="dcterms:W3CDTF">2019-08-19T05:36:39Z</dcterms:created>
  <dcterms:modified xsi:type="dcterms:W3CDTF">2019-08-21T09:56:46Z</dcterms:modified>
</cp:coreProperties>
</file>